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594360" y="71323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" y="850392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5" name="Text 3"/>
          <p:cNvSpPr/>
          <p:nvPr/>
        </p:nvSpPr>
        <p:spPr>
          <a:xfrm>
            <a:off x="758952" y="78638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FILE Nº CSR-001  →  PARTICIPATION FRAMEWORK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022592" y="7863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688543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Next steps:</a:t>
            </a:r>
            <a:endParaRPr lang="en-US" sz="4400" dirty="0"/>
          </a:p>
          <a:p>
            <a:pPr indent="0" marL="0">
              <a:buNone/>
            </a:pPr>
            <a:r>
              <a:rPr lang="en-US" sz="44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Role, investment</a:t>
            </a:r>
            <a:endParaRPr lang="en-US" sz="4400" dirty="0"/>
          </a:p>
          <a:p>
            <a:pPr indent="0" marL="0">
              <a:buNone/>
            </a:pPr>
            <a:r>
              <a:rPr lang="en-US" sz="44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and </a:t>
            </a:r>
            <a:pPr indent="0" marL="0">
              <a:buNone/>
            </a:pPr>
            <a:r>
              <a:rPr lang="en-US" sz="44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GP economics.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594360" y="4297680"/>
            <a:ext cx="5943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 high level proposal addressing the two workstreams: GP economics across CEI, Hydra and Kardeshev, and personal participation in the Causara platform across a four-tier scope ladder.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0" y="429768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PREPARED FOR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772400" y="451713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Kai Golden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772400" y="50749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ISSUER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0" y="529437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Causara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72400" y="585216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772400" y="607161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May 2026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94360" y="656539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662940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 CAUSARA  ·  KAI PROPOSAL  ·  CONFIDENTIAL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0680192" y="6629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594360" y="71323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" y="850392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5" name="Text 3"/>
          <p:cNvSpPr/>
          <p:nvPr/>
        </p:nvSpPr>
        <p:spPr>
          <a:xfrm>
            <a:off x="758952" y="78638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 →  FRAMING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022592" y="7863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" y="1188720"/>
            <a:ext cx="110002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Two workstreams,</a:t>
            </a:r>
            <a:pPr indent="0" marL="0">
              <a:buNone/>
            </a:pPr>
            <a:r>
              <a:rPr lang="en-US" sz="32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kept separate.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11000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GP economics on deals are decided by a contribution matrix. Personal participation is a separate equity instrument offered as a four-tier scope ladder, priced as a share sale against forward fund income.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94360" y="2697480"/>
            <a:ext cx="5362956" cy="3611880"/>
          </a:xfrm>
          <a:prstGeom prst="rect">
            <a:avLst/>
          </a:prstGeom>
          <a:solidFill>
            <a:srgbClr val="F7F2E8"/>
          </a:solidFill>
          <a:ln w="9525">
            <a:solidFill>
              <a:srgbClr val="B8AFA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29718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05840" y="3474720"/>
            <a:ext cx="45399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GP ECONOMICS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005840" y="3749040"/>
            <a:ext cx="453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CEI  /  Hydra  /  Kardeshev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05840" y="4389120"/>
            <a:ext cx="453999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Layer 1. 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Transactional fees on capital raised. 2 to 3% capital raise + 1 to 2% origination. Distributed through the same matrix as Layer 2, net of external partner splits.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Layer 2. 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Recurring GP economics. Distributed by a foundation + performance contribution matrix. CEI captures ~31% on Hydra Series A and ~52% on HUMAIN.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231636" y="2697480"/>
            <a:ext cx="5362956" cy="3611880"/>
          </a:xfrm>
          <a:prstGeom prst="rect">
            <a:avLst/>
          </a:prstGeom>
          <a:solidFill>
            <a:srgbClr val="F7F2E8"/>
          </a:solidFill>
          <a:ln w="9525">
            <a:solidFill>
              <a:srgbClr val="B8AFA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43116" y="29718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643116" y="3474720"/>
            <a:ext cx="453999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PERSONAL PARTICIPATION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643116" y="3749040"/>
            <a:ext cx="45399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Four-tier scope ladder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643116" y="4389120"/>
            <a:ext cx="453999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Share sale, not capital raise. 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Existing equity sold from current holders to Kai. Cash goes to seller; entity cap structure unchanged.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</a:t>
            </a:r>
            <a:endParaRPr lang="en-US" sz="115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5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Larger tiers carry deferred payment.  </a:t>
            </a:r>
            <a:pPr indent="0" marL="0">
              <a:spcAft>
                <a:spcPts val="400"/>
              </a:spcAft>
              <a:buNone/>
            </a:pPr>
            <a:r>
              <a:rPr lang="en-US" sz="11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Up to two thirds of cheque funded from Kai's share of distributions over a defined window. Cash exposure stays bounded.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94360" y="656539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662940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 CAUSARA  ·  KAI PROPOSAL  ·  CONFIDENTIAL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0680192" y="6629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594360" y="71323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" y="850392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5" name="Text 3"/>
          <p:cNvSpPr/>
          <p:nvPr/>
        </p:nvSpPr>
        <p:spPr>
          <a:xfrm>
            <a:off x="758952" y="78638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 →  GP ECONOMICS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022592" y="7863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" y="1188720"/>
            <a:ext cx="110002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Contribution determines</a:t>
            </a:r>
            <a:pPr indent="0" marL="0">
              <a:buNone/>
            </a:pPr>
            <a:r>
              <a:rPr lang="en-US" sz="32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distribution.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94360" y="1965960"/>
            <a:ext cx="110002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Already applied within CEI today. </a:t>
            </a:r>
            <a:pPr indent="0" marL="0">
              <a:buNone/>
            </a:pPr>
            <a:r>
              <a:rPr lang="en-US" sz="11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The same methodology was used at the Hydra Compute Capital level to compute the CEI share that drives the valuation on the following slide.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94360" y="2514600"/>
            <a:ext cx="11000232" cy="64008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2606040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LAYER 1  /  TRANSACTIONAL FEES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68680" y="2825496"/>
            <a:ext cx="10451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Capital raise  </a:t>
            </a:r>
            <a:pPr indent="0" marL="0">
              <a:buNone/>
            </a:pPr>
            <a:r>
              <a:rPr lang="en-US" sz="110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2 to 3%   </a:t>
            </a:r>
            <a:pPr indent="0" marL="0">
              <a:buNone/>
            </a:pPr>
            <a:r>
              <a:rPr lang="en-US" sz="1100" dirty="0">
                <a:solidFill>
                  <a:srgbClr val="B8AFA3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·   </a:t>
            </a:r>
            <a:pPr indent="0" marL="0">
              <a:buNone/>
            </a:pPr>
            <a:r>
              <a:rPr lang="en-US" sz="110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Origination  </a:t>
            </a:r>
            <a:pPr indent="0" marL="0">
              <a:buNone/>
            </a:pPr>
            <a:r>
              <a:rPr lang="en-US" sz="110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1 to 2%   </a:t>
            </a:r>
            <a:pPr indent="0" marL="0">
              <a:buNone/>
            </a:pPr>
            <a:r>
              <a:rPr lang="en-US" sz="1100" dirty="0">
                <a:solidFill>
                  <a:srgbClr val="B8AFA3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·   </a:t>
            </a:r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Distributed through </a:t>
            </a:r>
            <a:pPr indent="0" marL="0">
              <a:buNone/>
            </a:pPr>
            <a:r>
              <a:rPr lang="en-US" sz="1100" b="1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the same matrix below </a:t>
            </a:r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(net of external partner splits)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4360" y="3291840"/>
            <a:ext cx="9144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LAYER 2  /  RECURRING GP ECONOMICS  /  CEI · HYDRA + KARDESHEV</a:t>
            </a:r>
            <a:endParaRPr lang="en-US" sz="9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" y="3566160"/>
          <a:ext cx="11000232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868680"/>
                <a:gridCol w="960120"/>
                <a:gridCol w="2011680"/>
                <a:gridCol w="3959352"/>
              </a:tblGrid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spc="200" kern="0" dirty="0">
                          <a:solidFill>
                            <a:srgbClr val="161310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ITEM</a:t>
                      </a:r>
                      <a:endParaRPr lang="en-US" sz="9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3D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spc="200" kern="0" dirty="0">
                          <a:solidFill>
                            <a:srgbClr val="161310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WEIGHT</a:t>
                      </a:r>
                      <a:endParaRPr lang="en-US" sz="9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3D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spc="200" kern="0" dirty="0">
                          <a:solidFill>
                            <a:srgbClr val="161310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CEI</a:t>
                      </a:r>
                      <a:endParaRPr lang="en-US" sz="9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3D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spc="200" kern="0" dirty="0">
                          <a:solidFill>
                            <a:srgbClr val="161310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HYDRA + KARDESHEV</a:t>
                      </a:r>
                      <a:endParaRPr lang="en-US" sz="9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3D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spc="200" kern="0" dirty="0">
                          <a:solidFill>
                            <a:srgbClr val="161310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LOGIC</a:t>
                      </a:r>
                      <a:endParaRPr lang="en-US" sz="9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3D2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Foundation  (ownership-aligned)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60%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20%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40%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i="1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Baseline distribution by ownership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Capital origination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15%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i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ex post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i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ex post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i="1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By raiser  (performance)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Offtake or guarantee origination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10%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i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ex post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i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ex post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i="1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By offtake bringer  (performance)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Sovereign / deal relationship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i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ex post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i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ex post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i="1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By relationship holder  (performance)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Vehicle structuring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40%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60%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i="1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Shared legal, tax, domicile work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Asset operations  (Brokkr, deployment)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B8AFA3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100%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i="1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Hydra operating platform</a:t>
                      </a:r>
                      <a:endParaRPr lang="en-US" sz="10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</a:tbl>
          </a:graphicData>
        </a:graphic>
      </p:graphicFrame>
      <p:sp>
        <p:nvSpPr>
          <p:cNvPr id="14" name="Text 11"/>
          <p:cNvSpPr/>
          <p:nvPr/>
        </p:nvSpPr>
        <p:spPr>
          <a:xfrm>
            <a:off x="594360" y="5989320"/>
            <a:ext cx="110002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Calculation.  </a:t>
            </a:r>
            <a:pPr indent="0" marL="0">
              <a:buNone/>
            </a:pPr>
            <a:r>
              <a:rPr lang="en-US" sz="9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CEI fixed contribution: 20pp foundation + 2pp vehicle structuring = 22pp. Performance items (30pp weight) distribute ex post.  </a:t>
            </a:r>
            <a:pPr indent="0" marL="0">
              <a:buNone/>
            </a:pPr>
            <a:r>
              <a:rPr lang="en-US" sz="950" b="1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Hydra Series A: CEI captures ~31%  </a:t>
            </a:r>
            <a:pPr indent="0" marL="0">
              <a:buNone/>
            </a:pPr>
            <a:r>
              <a:rPr lang="en-US" sz="9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(CEI raises ~35% LPs through Lux &amp; SG feeders).  </a:t>
            </a:r>
            <a:pPr indent="0" marL="0">
              <a:buNone/>
            </a:pPr>
            <a:r>
              <a:rPr lang="en-US" sz="950" b="1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HUMAIN: CEI captures ~52%  </a:t>
            </a:r>
            <a:pPr indent="0" marL="0">
              <a:buNone/>
            </a:pPr>
            <a:r>
              <a:rPr lang="en-US" sz="9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(CEI raises sovereign channel, holds offtake relationship).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594360" y="656539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94360" y="662940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 CAUSARA  ·  KAI PROPOSAL  ·  CONFIDENTIAL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10680192" y="6629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594360" y="71323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" y="850392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5" name="Text 3"/>
          <p:cNvSpPr/>
          <p:nvPr/>
        </p:nvSpPr>
        <p:spPr>
          <a:xfrm>
            <a:off x="758952" y="78638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 →  VALUATION  →  TIER LADDER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022592" y="7863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" y="1143000"/>
            <a:ext cx="110002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Four tiers,</a:t>
            </a:r>
            <a:pPr indent="0" marL="0">
              <a:buNone/>
            </a:pPr>
            <a:r>
              <a:rPr lang="en-US" sz="28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scaled to scope.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94360" y="1737360"/>
            <a:ext cx="11000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i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Share sale at the valuation per tier. </a:t>
            </a:r>
            <a:pPr indent="0" marL="0">
              <a:buNone/>
            </a:pPr>
            <a:r>
              <a:rPr lang="en-US" sz="10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Base case assumes all programmes close at 1.5x net MOIC. Probability-weighted IRR applies realisation probabilities per programme: 3 first Hydra 90%, 4 additional 75%, HUMAIN 34%, Global Pipeline 25%, Intelligence 70%.</a:t>
            </a:r>
            <a:endParaRPr lang="en-US" sz="10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" y="2331720"/>
          <a:ext cx="11000232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224278"/>
                <a:gridCol w="2224278"/>
                <a:gridCol w="2224278"/>
                <a:gridCol w="2224278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61310"/>
                          </a:solidFill>
                          <a:latin typeface="Source Serif Display" pitchFamily="34" charset="0"/>
                          <a:ea typeface="Source Serif Display" pitchFamily="34" charset="-122"/>
                          <a:cs typeface="Source Serif Display" pitchFamily="34" charset="-120"/>
                        </a:rPr>
                        <a:t>3 Hydra SPVs</a:t>
                      </a:r>
                      <a:endParaRPr lang="en-US" sz="1200" dirty="0">
                        <a:latin typeface="Source Serif Display" charset="0"/>
                        <a:ea typeface="Source Serif Display" charset="0"/>
                        <a:cs typeface="Source Serif Displa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61310"/>
                          </a:solidFill>
                          <a:latin typeface="Source Serif Display" pitchFamily="34" charset="0"/>
                          <a:ea typeface="Source Serif Display" pitchFamily="34" charset="-122"/>
                          <a:cs typeface="Source Serif Display" pitchFamily="34" charset="-120"/>
                        </a:rPr>
                        <a:t>7 Hydra SPVs</a:t>
                      </a:r>
                      <a:endParaRPr lang="en-US" sz="1200" dirty="0">
                        <a:latin typeface="Source Serif Display" charset="0"/>
                        <a:ea typeface="Source Serif Display" charset="0"/>
                        <a:cs typeface="Source Serif Displa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61310"/>
                          </a:solidFill>
                          <a:latin typeface="Source Serif Display" pitchFamily="34" charset="0"/>
                          <a:ea typeface="Source Serif Display" pitchFamily="34" charset="-122"/>
                          <a:cs typeface="Source Serif Display" pitchFamily="34" charset="-120"/>
                        </a:rPr>
                        <a:t>7 Hydra + HUMAIN</a:t>
                      </a:r>
                      <a:endParaRPr lang="en-US" sz="1200" dirty="0">
                        <a:latin typeface="Source Serif Display" charset="0"/>
                        <a:ea typeface="Source Serif Display" charset="0"/>
                        <a:cs typeface="Source Serif Displa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8C1F1E"/>
                          </a:solidFill>
                          <a:latin typeface="Source Serif Display" pitchFamily="34" charset="0"/>
                          <a:ea typeface="Source Serif Display" pitchFamily="34" charset="-122"/>
                          <a:cs typeface="Source Serif Display" pitchFamily="34" charset="-120"/>
                        </a:rPr>
                        <a:t>Full platform</a:t>
                      </a:r>
                      <a:endParaRPr lang="en-US" sz="1200" dirty="0">
                        <a:latin typeface="Source Serif Display" charset="0"/>
                        <a:ea typeface="Source Serif Display" charset="0"/>
                        <a:cs typeface="Source Serif Displa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ENTITY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HoldCo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HoldCo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HoldCo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Causara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VALUATION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1.5M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3M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15M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40M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MAX CHEQUE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500k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15M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CASH TODAY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500k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500k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1.5M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DEFERRED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8AFA3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—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500k  ·  3yr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3.5M  ·  5yr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10M  ·  7yr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MAX STAKE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33%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33%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33%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37.5%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BASE CASE NOMINAL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5.1M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11.9M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56M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USD 387M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IRR  ·  BASE CASE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56%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85%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103%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8C1F1E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71%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IRR  ·  PROB-WEIGHTED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52%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77%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67%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61310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45%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DE2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spc="200" kern="0" dirty="0">
                          <a:solidFill>
                            <a:srgbClr val="6D6257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REALISATION</a:t>
                      </a:r>
                      <a:endParaRPr lang="en-US" sz="85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5 to 6yr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6D6257"/>
                          </a:solidFill>
                          <a:latin typeface="Source Serif 4" pitchFamily="34" charset="0"/>
                          <a:ea typeface="Source Serif 4" pitchFamily="34" charset="-122"/>
                          <a:cs typeface="Source Serif 4" pitchFamily="34" charset="-120"/>
                        </a:rPr>
                        <a:t>8 to 10yr</a:t>
                      </a:r>
                      <a:endParaRPr lang="en-US" sz="1100" dirty="0">
                        <a:latin typeface="Source Serif 4" charset="0"/>
                        <a:ea typeface="Source Serif 4" charset="0"/>
                        <a:cs typeface="Source Serif 4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8AF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2E8"/>
                    </a:solidFill>
                  </a:tcPr>
                </a:tc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594360" y="656539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94360" y="662940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 CAUSARA  ·  KAI PROPOSAL  ·  CONFIDENTIAL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10680192" y="6629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594360" y="71323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" y="850392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5" name="Text 3"/>
          <p:cNvSpPr/>
          <p:nvPr/>
        </p:nvSpPr>
        <p:spPr>
          <a:xfrm>
            <a:off x="758952" y="78638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IV  /  TERMS  /  DEFERRED MECHANIC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022592" y="7863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" y="1188720"/>
            <a:ext cx="110002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Cash exposure</a:t>
            </a:r>
            <a:pPr indent="0" marL="0">
              <a:buNone/>
            </a:pPr>
            <a:r>
              <a:rPr lang="en-US" sz="32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stays bounded.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11000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How the deferred portion works on Tiers 2, 3 and 4. Identical mechanic across tiers; only the absolute amounts and the window change.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94360" y="2743200"/>
            <a:ext cx="2612898" cy="2926080"/>
          </a:xfrm>
          <a:prstGeom prst="rect">
            <a:avLst/>
          </a:prstGeom>
          <a:solidFill>
            <a:srgbClr val="F7F2E8"/>
          </a:solidFill>
          <a:ln w="9525">
            <a:solidFill>
              <a:srgbClr val="B8AFA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301752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68680" y="3520440"/>
            <a:ext cx="206425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Share sale at signing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" y="4160520"/>
            <a:ext cx="206425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Kai writes the cash portion of the cheque to the seller of the shares. Existing equity transfers. No new shares issued; no dilution of the cap table.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390138" y="2743200"/>
            <a:ext cx="2612898" cy="2926080"/>
          </a:xfrm>
          <a:prstGeom prst="rect">
            <a:avLst/>
          </a:prstGeom>
          <a:solidFill>
            <a:srgbClr val="F7F2E8"/>
          </a:solidFill>
          <a:ln w="9525">
            <a:solidFill>
              <a:srgbClr val="B8AFA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64458" y="301752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664458" y="3520440"/>
            <a:ext cx="206425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Deferred portion recorded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64458" y="4160520"/>
            <a:ext cx="206425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The deferred balance is recorded as a payable. No interest accrues; balance is principal only. Cap on the total amount and a defined window.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185916" y="2743200"/>
            <a:ext cx="2612898" cy="2926080"/>
          </a:xfrm>
          <a:prstGeom prst="rect">
            <a:avLst/>
          </a:prstGeom>
          <a:solidFill>
            <a:srgbClr val="F7F2E8"/>
          </a:solidFill>
          <a:ln w="9525">
            <a:solidFill>
              <a:srgbClr val="B8AFA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60236" y="301752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460236" y="3520440"/>
            <a:ext cx="206425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Distributions intercepted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60236" y="4160520"/>
            <a:ext cx="206425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Kai's share of entity distributions is applied to settle the deferred balance before any cash flows personally to him. Settled at the entity level.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8981694" y="2743200"/>
            <a:ext cx="2612898" cy="2926080"/>
          </a:xfrm>
          <a:prstGeom prst="rect">
            <a:avLst/>
          </a:prstGeom>
          <a:solidFill>
            <a:srgbClr val="F7F2E8"/>
          </a:solidFill>
          <a:ln w="9525">
            <a:solidFill>
              <a:srgbClr val="B8AFA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56014" y="301752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9256014" y="3520440"/>
            <a:ext cx="206425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Window closes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256014" y="4160520"/>
            <a:ext cx="206425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Residual at window end is either paid in cash by Kai or converted to stake reduction at the original entry valuation. Election made at signing.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5852160"/>
            <a:ext cx="11000232" cy="54864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68680" y="6016752"/>
            <a:ext cx="10451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TIER 1   </a:t>
            </a:r>
            <a:pPr indent="0" marL="0">
              <a:buNone/>
            </a:pPr>
            <a:r>
              <a:rPr lang="en-US" sz="1100" b="1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is cash only.  </a:t>
            </a:r>
            <a:pPr indent="0" marL="0">
              <a:buNone/>
            </a:pPr>
            <a:r>
              <a:rPr lang="en-US" sz="110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USD 500k upfront, no deferral. The scope is contracted and the realisation timeline is short. The deferred mechanic applies only to Tiers 2, 3 and 4.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94360" y="656539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662940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 CAUSARA  ·  KAI PROPOSAL  ·  CONFIDENTIAL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0680192" y="6629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74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594360" y="71323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" y="850392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5" name="Text 3"/>
          <p:cNvSpPr/>
          <p:nvPr/>
        </p:nvSpPr>
        <p:spPr>
          <a:xfrm>
            <a:off x="758952" y="786384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 →  CAPITAL FLOW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022592" y="7863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94360" y="1115568"/>
            <a:ext cx="110002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Where your</a:t>
            </a:r>
            <a:pPr indent="0" marL="0">
              <a:buNone/>
            </a:pPr>
            <a:r>
              <a:rPr lang="en-US" sz="26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 equity sits.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94360" y="1691640"/>
            <a:ext cx="11000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Oxblood borders trace the path of your equity: Causara → HoldCo → CEI → the GP.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94360" y="2157984"/>
            <a:ext cx="64008" cy="64008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10" name="Text 8"/>
          <p:cNvSpPr/>
          <p:nvPr/>
        </p:nvSpPr>
        <p:spPr>
          <a:xfrm>
            <a:off x="758952" y="210312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 →  PERSONAL PARTICIPATION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94360" y="235915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94360" y="2423160"/>
            <a:ext cx="11000232" cy="868680"/>
          </a:xfrm>
          <a:prstGeom prst="rect">
            <a:avLst/>
          </a:prstGeom>
          <a:solidFill>
            <a:srgbClr val="F7F2E8"/>
          </a:solidFill>
          <a:ln w="15875">
            <a:solidFill>
              <a:srgbClr val="8C1F1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58952" y="2496312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C1F1E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Causara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58952" y="2770632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CONSOLIDATED HOLDCO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758952" y="2953512"/>
            <a:ext cx="3483864" cy="292608"/>
          </a:xfrm>
          <a:prstGeom prst="rect">
            <a:avLst/>
          </a:prstGeom>
          <a:solidFill>
            <a:srgbClr val="F2EDE2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2971800"/>
            <a:ext cx="326440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Intelligence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868680" y="3108960"/>
            <a:ext cx="326440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Decision infrastructure platform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352544" y="2953512"/>
            <a:ext cx="3483864" cy="292608"/>
          </a:xfrm>
          <a:prstGeom prst="rect">
            <a:avLst/>
          </a:prstGeom>
          <a:solidFill>
            <a:srgbClr val="F2EDE2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62272" y="2971800"/>
            <a:ext cx="326440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Advisory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462272" y="3108960"/>
            <a:ext cx="326440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Sprints, retainers, mandates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7946136" y="2953512"/>
            <a:ext cx="3483864" cy="292608"/>
          </a:xfrm>
          <a:prstGeom prst="rect">
            <a:avLst/>
          </a:prstGeom>
          <a:solidFill>
            <a:srgbClr val="F2EDE2"/>
          </a:solidFill>
          <a:ln w="12700">
            <a:solidFill>
              <a:srgbClr val="8C1F1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55864" y="2971800"/>
            <a:ext cx="326440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C1F1E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HoldCo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8055864" y="3108960"/>
            <a:ext cx="326440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Owns 1/3 of CEI  ·  GPU fund economics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9688068" y="3291840"/>
            <a:ext cx="0" cy="320040"/>
          </a:xfrm>
          <a:prstGeom prst="line">
            <a:avLst/>
          </a:prstGeom>
          <a:noFill/>
          <a:ln w="12700">
            <a:solidFill>
              <a:srgbClr val="8C1F1E"/>
            </a:solidFill>
            <a:prstDash val="solid"/>
            <a:tailEnd type="triangle"/>
          </a:ln>
        </p:spPr>
      </p:sp>
      <p:sp>
        <p:nvSpPr>
          <p:cNvPr id="25" name="Text 23"/>
          <p:cNvSpPr/>
          <p:nvPr/>
        </p:nvSpPr>
        <p:spPr>
          <a:xfrm>
            <a:off x="9779508" y="3310128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C1F1E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owns 1/3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594360" y="3758184"/>
            <a:ext cx="64008" cy="64008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27" name="Text 25"/>
          <p:cNvSpPr/>
          <p:nvPr/>
        </p:nvSpPr>
        <p:spPr>
          <a:xfrm>
            <a:off x="758952" y="370332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 →  CO-GP STRUCTURE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94360" y="395935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94360" y="4023360"/>
            <a:ext cx="3557016" cy="54864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" y="4087368"/>
            <a:ext cx="3227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Hydra Capital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58952" y="4279392"/>
            <a:ext cx="32278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35% of GP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261104" y="4023360"/>
            <a:ext cx="3557016" cy="54864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425696" y="4087368"/>
            <a:ext cx="3227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Kardeshev Capital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425696" y="4279392"/>
            <a:ext cx="32278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35% of GP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7927848" y="4023360"/>
            <a:ext cx="3557016" cy="548640"/>
          </a:xfrm>
          <a:prstGeom prst="rect">
            <a:avLst/>
          </a:prstGeom>
          <a:solidFill>
            <a:srgbClr val="F7F2E8"/>
          </a:solidFill>
          <a:ln w="15875">
            <a:solidFill>
              <a:srgbClr val="8C1F1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092440" y="4087368"/>
            <a:ext cx="3227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C1F1E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CEI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8092440" y="4279392"/>
            <a:ext cx="32278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30% of GP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372868" y="4572000"/>
            <a:ext cx="0" cy="228600"/>
          </a:xfrm>
          <a:prstGeom prst="line">
            <a:avLst/>
          </a:prstGeom>
          <a:noFill/>
          <a:ln w="12700">
            <a:solidFill>
              <a:srgbClr val="161310"/>
            </a:solidFill>
            <a:prstDash val="solid"/>
            <a:tailEnd type="triangle"/>
          </a:ln>
        </p:spPr>
      </p:sp>
      <p:sp>
        <p:nvSpPr>
          <p:cNvPr id="39" name="Shape 37"/>
          <p:cNvSpPr/>
          <p:nvPr/>
        </p:nvSpPr>
        <p:spPr>
          <a:xfrm>
            <a:off x="6039612" y="4572000"/>
            <a:ext cx="0" cy="228600"/>
          </a:xfrm>
          <a:prstGeom prst="line">
            <a:avLst/>
          </a:prstGeom>
          <a:noFill/>
          <a:ln w="12700">
            <a:solidFill>
              <a:srgbClr val="161310"/>
            </a:solidFill>
            <a:prstDash val="solid"/>
            <a:tailEnd type="triangle"/>
          </a:ln>
        </p:spPr>
      </p:sp>
      <p:sp>
        <p:nvSpPr>
          <p:cNvPr id="40" name="Shape 38"/>
          <p:cNvSpPr/>
          <p:nvPr/>
        </p:nvSpPr>
        <p:spPr>
          <a:xfrm>
            <a:off x="9706356" y="4572000"/>
            <a:ext cx="0" cy="228600"/>
          </a:xfrm>
          <a:prstGeom prst="line">
            <a:avLst/>
          </a:prstGeom>
          <a:noFill/>
          <a:ln w="12700">
            <a:solidFill>
              <a:srgbClr val="8C1F1E"/>
            </a:solidFill>
            <a:prstDash val="solid"/>
            <a:tailEnd type="triangle"/>
          </a:ln>
        </p:spPr>
      </p:sp>
      <p:sp>
        <p:nvSpPr>
          <p:cNvPr id="41" name="Shape 39"/>
          <p:cNvSpPr/>
          <p:nvPr/>
        </p:nvSpPr>
        <p:spPr>
          <a:xfrm>
            <a:off x="594360" y="4846320"/>
            <a:ext cx="11000232" cy="457200"/>
          </a:xfrm>
          <a:prstGeom prst="rect">
            <a:avLst/>
          </a:prstGeom>
          <a:solidFill>
            <a:srgbClr val="F7F2E8"/>
          </a:solidFill>
          <a:ln w="15875">
            <a:solidFill>
              <a:srgbClr val="8C1F1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58952" y="4910328"/>
            <a:ext cx="106710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1F1E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Hydra Compute Capital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758952" y="5102352"/>
            <a:ext cx="106710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The co-GP entity — jointly held 70% Hydra + Kardeshev, 30% CEI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594360" y="5495544"/>
            <a:ext cx="64008" cy="64008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45" name="Text 43"/>
          <p:cNvSpPr/>
          <p:nvPr/>
        </p:nvSpPr>
        <p:spPr>
          <a:xfrm>
            <a:off x="758952" y="544068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 →  FUND DEPLOYMENT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94360" y="569671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94360" y="5760720"/>
            <a:ext cx="3291840" cy="502920"/>
          </a:xfrm>
          <a:prstGeom prst="rect">
            <a:avLst/>
          </a:prstGeom>
          <a:solidFill>
            <a:srgbClr val="F7F2E8"/>
          </a:solidFill>
          <a:ln w="15875">
            <a:solidFill>
              <a:srgbClr val="8C1F1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58952" y="5824728"/>
            <a:ext cx="29626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C1F1E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Master SPV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758952" y="6016752"/>
            <a:ext cx="2962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USD 150m equity  ·  Lux, SG, Direct feeders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3977640" y="5760720"/>
            <a:ext cx="2011680" cy="50292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142232" y="5824728"/>
            <a:ext cx="16824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Senior debt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142232" y="6016752"/>
            <a:ext cx="16824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USD 290m  ·  58%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6080760" y="5760720"/>
            <a:ext cx="2011680" cy="50292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245352" y="5824728"/>
            <a:ext cx="16824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Prepay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6245352" y="6016752"/>
            <a:ext cx="16824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USD 60m  ·  12%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8183880" y="5760720"/>
            <a:ext cx="3685032" cy="502920"/>
          </a:xfrm>
          <a:prstGeom prst="rect">
            <a:avLst/>
          </a:prstGeom>
          <a:solidFill>
            <a:srgbClr val="F7F2E8"/>
          </a:solidFill>
          <a:ln w="6350">
            <a:solidFill>
              <a:srgbClr val="B8AFA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348472" y="5824728"/>
            <a:ext cx="33558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61310"/>
                </a:solidFill>
                <a:latin typeface="Source Serif Display" pitchFamily="34" charset="0"/>
                <a:ea typeface="Source Serif Display" pitchFamily="34" charset="-122"/>
                <a:cs typeface="Source Serif Display" pitchFamily="34" charset="-120"/>
              </a:rPr>
              <a:t>Project Vehicle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8348472" y="6016752"/>
            <a:ext cx="33558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6257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USD 500m  ·  ~6,480 GPUs  ·  Nvidia B300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2240280" y="5303520"/>
            <a:ext cx="0" cy="457200"/>
          </a:xfrm>
          <a:prstGeom prst="line">
            <a:avLst/>
          </a:prstGeom>
          <a:noFill/>
          <a:ln w="12700">
            <a:solidFill>
              <a:srgbClr val="8C1F1E"/>
            </a:solidFill>
            <a:prstDash val="solid"/>
            <a:tailEnd type="triangle"/>
          </a:ln>
        </p:spPr>
      </p:sp>
      <p:sp>
        <p:nvSpPr>
          <p:cNvPr id="60" name="Shape 58"/>
          <p:cNvSpPr/>
          <p:nvPr/>
        </p:nvSpPr>
        <p:spPr>
          <a:xfrm>
            <a:off x="594360" y="6565392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94360" y="662940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 CAUSARA  ·  KAI PROPOSAL  ·  CONFIDENTIAL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10680192" y="662940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" y="525780"/>
            <a:ext cx="73152" cy="73152"/>
          </a:xfrm>
          <a:prstGeom prst="ellipse">
            <a:avLst/>
          </a:prstGeom>
          <a:solidFill>
            <a:srgbClr val="8C1F1E"/>
          </a:solidFill>
          <a:ln/>
        </p:spPr>
      </p:sp>
      <p:sp>
        <p:nvSpPr>
          <p:cNvPr id="3" name="Text 1"/>
          <p:cNvSpPr/>
          <p:nvPr/>
        </p:nvSpPr>
        <p:spPr>
          <a:xfrm>
            <a:off x="758952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 →  END OF PROPOSAL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394192" y="457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ZURICH  ·  47°22'N 8°33'E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94360" y="868680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828800"/>
            <a:ext cx="1100023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The reasoning layer beneath
</a:t>
            </a:r>
            <a:pPr indent="0" marL="0">
              <a:buNone/>
            </a:pPr>
            <a:r>
              <a:rPr lang="en-US" sz="3600" dirty="0">
                <a:solidFill>
                  <a:srgbClr val="161310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institutional </a:t>
            </a:r>
            <a:pPr indent="0" marL="0">
              <a:buNone/>
            </a:pPr>
            <a:r>
              <a:rPr lang="en-US" sz="3600" i="1" dirty="0">
                <a:solidFill>
                  <a:srgbClr val="8C1F1E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decisions.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94360" y="4389120"/>
            <a:ext cx="1100023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61310"/>
                </a:solidFill>
                <a:latin typeface="Inter Tight Black" pitchFamily="34" charset="0"/>
                <a:ea typeface="Inter Tight Black" pitchFamily="34" charset="-122"/>
                <a:cs typeface="Inter Tight Black" pitchFamily="34" charset="-120"/>
              </a:rPr>
              <a:t>Causara.</a:t>
            </a:r>
            <a:endParaRPr lang="en-US" sz="9600" dirty="0"/>
          </a:p>
        </p:txBody>
      </p:sp>
      <p:sp>
        <p:nvSpPr>
          <p:cNvPr id="8" name="Shape 6"/>
          <p:cNvSpPr/>
          <p:nvPr/>
        </p:nvSpPr>
        <p:spPr>
          <a:xfrm>
            <a:off x="594360" y="6446520"/>
            <a:ext cx="11000232" cy="0"/>
          </a:xfrm>
          <a:prstGeom prst="line">
            <a:avLst/>
          </a:prstGeom>
          <a:noFill/>
          <a:ln w="6350">
            <a:solidFill>
              <a:srgbClr val="B8AF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65379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2026 CAUSARA  ·  KAI PROPOSAL  ·  CONFIDENTIAL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0680192" y="6537960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6D6257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2026-05-22T20:35:24Z</dcterms:created>
  <dcterms:modified xsi:type="dcterms:W3CDTF">2026-05-22T20:35:24Z</dcterms:modified>
</cp:coreProperties>
</file>